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78" r:id="rId4"/>
    <p:sldId id="279" r:id="rId5"/>
    <p:sldId id="260" r:id="rId6"/>
    <p:sldId id="261" r:id="rId7"/>
    <p:sldId id="262" r:id="rId8"/>
    <p:sldId id="263" r:id="rId9"/>
    <p:sldId id="281" r:id="rId10"/>
    <p:sldId id="282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68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Половые клетки. Сперматогенез. Оогенез.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D:\REZERV\RS\фото\13082013_3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1437" y="0"/>
            <a:ext cx="9222874" cy="69171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Сравнение яйцеклеток по содержанию желтка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4838682"/>
              </p:ext>
            </p:extLst>
          </p:nvPr>
        </p:nvGraphicFramePr>
        <p:xfrm>
          <a:off x="0" y="1071546"/>
          <a:ext cx="9144000" cy="578645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48000"/>
                <a:gridCol w="3048000"/>
                <a:gridCol w="3048000"/>
              </a:tblGrid>
              <a:tr h="161277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 smtClean="0"/>
                        <a:t>Классификация</a:t>
                      </a:r>
                      <a:r>
                        <a:rPr lang="ru-RU" sz="2000" b="1" i="1" baseline="0" dirty="0" smtClean="0"/>
                        <a:t> по </a:t>
                      </a:r>
                    </a:p>
                    <a:p>
                      <a:pPr algn="ctr"/>
                      <a:r>
                        <a:rPr lang="ru-RU" sz="2000" b="1" i="1" baseline="0" dirty="0" smtClean="0"/>
                        <a:t>Количеству желтка </a:t>
                      </a:r>
                      <a:endParaRPr lang="ru-RU" sz="2000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 smtClean="0"/>
                        <a:t>Классификация по распределению желтка в цитоплазме</a:t>
                      </a:r>
                      <a:endParaRPr lang="ru-RU" sz="2000" b="1" i="1" dirty="0"/>
                    </a:p>
                  </a:txBody>
                  <a:tcPr anchor="ctr"/>
                </a:tc>
              </a:tr>
              <a:tr h="1264751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Ланцетник, млекопитающие</a:t>
                      </a:r>
                      <a:endParaRPr lang="ru-RU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000" i="1" u="sng" dirty="0" smtClean="0"/>
                        <a:t>Олиголецитальные</a:t>
                      </a:r>
                      <a:r>
                        <a:rPr lang="ru-RU" sz="2000" dirty="0" smtClean="0"/>
                        <a:t> (маложелтковые)</a:t>
                      </a:r>
                      <a:endParaRPr lang="ru-RU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000" i="1" u="sng" dirty="0" smtClean="0"/>
                        <a:t>Изолецитальные</a:t>
                      </a:r>
                      <a:r>
                        <a:rPr lang="ru-RU" sz="2000" dirty="0" smtClean="0"/>
                        <a:t> (желток</a:t>
                      </a:r>
                      <a:r>
                        <a:rPr lang="ru-RU" sz="2000" baseline="0" dirty="0" smtClean="0"/>
                        <a:t> распределен равномерно</a:t>
                      </a:r>
                      <a:r>
                        <a:rPr lang="ru-RU" sz="2000" dirty="0" smtClean="0"/>
                        <a:t>)</a:t>
                      </a:r>
                      <a:endParaRPr lang="ru-RU" sz="2000" dirty="0"/>
                    </a:p>
                  </a:txBody>
                  <a:tcPr anchor="ctr"/>
                </a:tc>
              </a:tr>
              <a:tr h="1264751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Амфибии</a:t>
                      </a:r>
                      <a:endParaRPr lang="ru-RU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i="1" u="sng" dirty="0" smtClean="0"/>
                        <a:t>Мезолецитальные </a:t>
                      </a:r>
                      <a:r>
                        <a:rPr lang="ru-RU" sz="2000" dirty="0" smtClean="0"/>
                        <a:t>(среднежелтковые)</a:t>
                      </a:r>
                    </a:p>
                    <a:p>
                      <a:endParaRPr lang="ru-RU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000" i="1" u="sng" dirty="0" smtClean="0"/>
                        <a:t>Телолецитальные</a:t>
                      </a:r>
                      <a:r>
                        <a:rPr lang="ru-RU" sz="2000" dirty="0" smtClean="0"/>
                        <a:t> (желток у вегетативного</a:t>
                      </a:r>
                      <a:r>
                        <a:rPr lang="ru-RU" sz="2000" baseline="0" dirty="0" smtClean="0"/>
                        <a:t> полюса</a:t>
                      </a:r>
                      <a:r>
                        <a:rPr lang="ru-RU" sz="2000" dirty="0" smtClean="0"/>
                        <a:t>)</a:t>
                      </a:r>
                      <a:endParaRPr lang="ru-RU" sz="2000" dirty="0"/>
                    </a:p>
                  </a:txBody>
                  <a:tcPr anchor="ctr"/>
                </a:tc>
              </a:tr>
              <a:tr h="1644177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Птицы</a:t>
                      </a:r>
                      <a:endParaRPr lang="ru-RU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000" i="1" u="sng" dirty="0" smtClean="0"/>
                        <a:t>Полилецитальные </a:t>
                      </a:r>
                      <a:r>
                        <a:rPr lang="ru-RU" sz="2000" dirty="0" smtClean="0"/>
                        <a:t>(многожелтковые)</a:t>
                      </a:r>
                      <a:endParaRPr lang="ru-RU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000" i="1" u="sng" dirty="0" smtClean="0"/>
                        <a:t>Центролецитальные</a:t>
                      </a:r>
                      <a:r>
                        <a:rPr lang="ru-RU" sz="2000" dirty="0" smtClean="0"/>
                        <a:t> (желток расположен по центру)</a:t>
                      </a:r>
                    </a:p>
                    <a:p>
                      <a:r>
                        <a:rPr lang="ru-RU" sz="2000" dirty="0" smtClean="0"/>
                        <a:t>Телолецитальные</a:t>
                      </a:r>
                      <a:endParaRPr lang="ru-RU" sz="2000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785794"/>
          </a:xfrm>
        </p:spPr>
        <p:txBody>
          <a:bodyPr/>
          <a:lstStyle/>
          <a:p>
            <a:r>
              <a:rPr lang="ru-RU" dirty="0" smtClean="0"/>
              <a:t>Схема сперматогенеза</a:t>
            </a:r>
            <a:endParaRPr lang="ru-RU" dirty="0"/>
          </a:p>
        </p:txBody>
      </p:sp>
      <p:pic>
        <p:nvPicPr>
          <p:cNvPr id="9218" name="Picture 2" descr="D:\REZERV\RS\spermatogenesis_med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857233"/>
            <a:ext cx="9154523" cy="600076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4643446"/>
            <a:ext cx="2000232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ru-RU" b="1" dirty="0" err="1" smtClean="0">
                <a:solidFill>
                  <a:schemeClr val="bg1"/>
                </a:solidFill>
              </a:rPr>
              <a:t>Сперматогония</a:t>
            </a:r>
            <a:endParaRPr lang="ru-RU" b="1" dirty="0" smtClean="0">
              <a:solidFill>
                <a:schemeClr val="bg1"/>
              </a:solidFill>
            </a:endParaRPr>
          </a:p>
          <a:p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14546" y="4714884"/>
            <a:ext cx="1928826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Сперматоцит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1-порядка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00496" y="5643578"/>
            <a:ext cx="1928826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Сперматоцит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 2-порядка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86446" y="6286520"/>
            <a:ext cx="1571636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ru-RU" b="1" dirty="0" err="1" smtClean="0">
                <a:solidFill>
                  <a:schemeClr val="bg1"/>
                </a:solidFill>
              </a:rPr>
              <a:t>Сперматиды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15206" y="6286520"/>
            <a:ext cx="1928794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Сперматозоиды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00166" y="2643182"/>
            <a:ext cx="1214446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Деление митозом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57554" y="2071678"/>
            <a:ext cx="107157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214942" y="1071546"/>
            <a:ext cx="1285884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6929454" y="928670"/>
            <a:ext cx="1357322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REZERV\RS\ovogenesis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41094" y="0"/>
            <a:ext cx="9185093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7232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ПРЕПАРАТ № 8. СПЕРМАТОЗОИДЫ БАРАНА. МАЗОК СПЕРМЫ БАРАНА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:\REZERV\RS\фото\13082013_7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r="10934" b="13819"/>
          <a:stretch>
            <a:fillRect/>
          </a:stretch>
        </p:blipFill>
        <p:spPr bwMode="auto">
          <a:xfrm>
            <a:off x="-16017" y="785794"/>
            <a:ext cx="9160017" cy="60722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REZERV\RS\фото\13082013_7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0405" t="23044" r="25140" b="1697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42918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ПРЕПАРАТ № 9. СПЕРМАТОГЕНЕЗ. СЕМЕННИК КРЫСЫ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D:\REZERV\RS\фото\13082013_0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1480"/>
            <a:ext cx="9144000" cy="6286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REZERV\RS\фото\13082013_1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4356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ПРЕПАРАТ № 10. ООГЕНЕЗ. ЯИЧНИК МЛЕКОПИТАЮЩЕГО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 descr="D:\REZERV\RS\фото\13082013_3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44901"/>
            <a:ext cx="9144000" cy="61130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</TotalTime>
  <Words>98</Words>
  <Application>Microsoft Office PowerPoint</Application>
  <PresentationFormat>Экран (4:3)</PresentationFormat>
  <Paragraphs>27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Тема Office</vt:lpstr>
      <vt:lpstr>Половые клетки. Сперматогенез. Оогенез.</vt:lpstr>
      <vt:lpstr>Сравнение яйцеклеток по содержанию желтка</vt:lpstr>
      <vt:lpstr>Схема сперматогенеза</vt:lpstr>
      <vt:lpstr>Презентация PowerPoint</vt:lpstr>
      <vt:lpstr>ПРЕПАРАТ № 8. СПЕРМАТОЗОИДЫ БАРАНА. МАЗОК СПЕРМЫ БАРАНА</vt:lpstr>
      <vt:lpstr>Презентация PowerPoint</vt:lpstr>
      <vt:lpstr>ПРЕПАРАТ № 9. СПЕРМАТОГЕНЕЗ. СЕМЕННИК КРЫСЫ</vt:lpstr>
      <vt:lpstr>Презентация PowerPoint</vt:lpstr>
      <vt:lpstr>ПРЕПАРАТ № 10. ООГЕНЕЗ. ЯИЧНИК МЛЕКОПИТАЮЩЕГО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Половые клетки. Сперматогенез. Оогенез.</dc:title>
  <dc:creator>Dell</dc:creator>
  <cp:lastModifiedBy>Dell</cp:lastModifiedBy>
  <cp:revision>18</cp:revision>
  <dcterms:created xsi:type="dcterms:W3CDTF">2013-09-18T19:45:29Z</dcterms:created>
  <dcterms:modified xsi:type="dcterms:W3CDTF">2021-02-11T21:33:23Z</dcterms:modified>
</cp:coreProperties>
</file>